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2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564" r:id="rId12"/>
    <p:sldId id="415" r:id="rId13"/>
    <p:sldId id="507" r:id="rId14"/>
    <p:sldId id="563" r:id="rId15"/>
    <p:sldId id="525" r:id="rId16"/>
    <p:sldId id="416" r:id="rId17"/>
    <p:sldId id="526" r:id="rId18"/>
    <p:sldId id="418" r:id="rId19"/>
    <p:sldId id="420" r:id="rId20"/>
    <p:sldId id="421" r:id="rId21"/>
    <p:sldId id="513" r:id="rId22"/>
    <p:sldId id="527" r:id="rId23"/>
    <p:sldId id="531" r:id="rId24"/>
    <p:sldId id="538" r:id="rId25"/>
    <p:sldId id="422" r:id="rId26"/>
    <p:sldId id="499" r:id="rId27"/>
    <p:sldId id="424" r:id="rId28"/>
    <p:sldId id="468" r:id="rId29"/>
    <p:sldId id="535" r:id="rId30"/>
    <p:sldId id="425" r:id="rId31"/>
    <p:sldId id="537" r:id="rId32"/>
    <p:sldId id="456" r:id="rId33"/>
    <p:sldId id="521" r:id="rId34"/>
    <p:sldId id="536" r:id="rId35"/>
    <p:sldId id="426" r:id="rId36"/>
    <p:sldId id="435" r:id="rId37"/>
    <p:sldId id="431" r:id="rId38"/>
    <p:sldId id="436" r:id="rId39"/>
    <p:sldId id="437" r:id="rId40"/>
    <p:sldId id="439" r:id="rId41"/>
    <p:sldId id="429" r:id="rId42"/>
    <p:sldId id="463" r:id="rId43"/>
    <p:sldId id="430" r:id="rId44"/>
    <p:sldId id="541" r:id="rId45"/>
    <p:sldId id="510" r:id="rId46"/>
    <p:sldId id="551" r:id="rId47"/>
    <p:sldId id="512" r:id="rId48"/>
    <p:sldId id="552" r:id="rId49"/>
    <p:sldId id="554" r:id="rId50"/>
    <p:sldId id="550" r:id="rId51"/>
    <p:sldId id="465" r:id="rId52"/>
    <p:sldId id="514" r:id="rId53"/>
    <p:sldId id="528" r:id="rId54"/>
    <p:sldId id="532" r:id="rId55"/>
    <p:sldId id="498" r:id="rId56"/>
    <p:sldId id="401" r:id="rId57"/>
    <p:sldId id="540" r:id="rId58"/>
    <p:sldId id="545" r:id="rId59"/>
    <p:sldId id="539" r:id="rId60"/>
    <p:sldId id="339" r:id="rId61"/>
    <p:sldId id="340" r:id="rId62"/>
    <p:sldId id="341" r:id="rId63"/>
    <p:sldId id="543" r:id="rId64"/>
    <p:sldId id="546" r:id="rId65"/>
    <p:sldId id="342" r:id="rId66"/>
    <p:sldId id="542" r:id="rId67"/>
    <p:sldId id="547" r:id="rId68"/>
    <p:sldId id="555" r:id="rId69"/>
    <p:sldId id="556" r:id="rId70"/>
    <p:sldId id="345" r:id="rId71"/>
    <p:sldId id="347" r:id="rId72"/>
    <p:sldId id="348" r:id="rId73"/>
    <p:sldId id="548" r:id="rId74"/>
    <p:sldId id="544" r:id="rId75"/>
    <p:sldId id="515" r:id="rId76"/>
    <p:sldId id="529" r:id="rId77"/>
    <p:sldId id="533" r:id="rId78"/>
    <p:sldId id="489" r:id="rId79"/>
    <p:sldId id="508" r:id="rId80"/>
    <p:sldId id="517" r:id="rId81"/>
    <p:sldId id="549" r:id="rId82"/>
    <p:sldId id="557" r:id="rId83"/>
    <p:sldId id="472" r:id="rId84"/>
    <p:sldId id="562" r:id="rId85"/>
    <p:sldId id="505" r:id="rId86"/>
    <p:sldId id="506" r:id="rId87"/>
    <p:sldId id="561" r:id="rId88"/>
    <p:sldId id="558" r:id="rId89"/>
    <p:sldId id="495" r:id="rId90"/>
    <p:sldId id="559" r:id="rId91"/>
    <p:sldId id="496" r:id="rId92"/>
    <p:sldId id="516" r:id="rId93"/>
    <p:sldId id="530" r:id="rId94"/>
    <p:sldId id="560" r:id="rId95"/>
    <p:sldId id="519" r:id="rId96"/>
    <p:sldId id="534" r:id="rId97"/>
    <p:sldId id="520" r:id="rId98"/>
    <p:sldId id="461" r:id="rId99"/>
    <p:sldId id="343" r:id="rId100"/>
    <p:sldId id="455" r:id="rId101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20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56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97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98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32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2023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0216" y="1340343"/>
            <a:ext cx="3012976" cy="41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2023: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Developer Tools, Apps on Arm, Every Dev is an AI Dev, App SDK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551670"/>
            <a:ext cx="151216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sz="1200" b="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CoPilot</a:t>
            </a:r>
            <a:endParaRPr lang="zh-CN" altLang="en-US" sz="1200" b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911710"/>
            <a:ext cx="151216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Plugin ecosystem</a:t>
            </a:r>
            <a:endParaRPr lang="zh-CN" altLang="en-US" sz="1200" b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084273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29166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C8CC24-6AC9-4C99-AEF3-1BEF57C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610541"/>
            <a:ext cx="8904312" cy="478606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16A4FE-3676-447D-8DC9-AB853549313E}"/>
              </a:ext>
            </a:extLst>
          </p:cNvPr>
          <p:cNvSpPr txBox="1"/>
          <p:nvPr/>
        </p:nvSpPr>
        <p:spPr>
          <a:xfrm>
            <a:off x="7536160" y="645601"/>
            <a:ext cx="4320480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Kenny Kerr was playing out</a:t>
            </a:r>
          </a:p>
          <a:p>
            <a:pPr algn="l"/>
            <a:r>
              <a:rPr lang="en-US" altLang="zh-CN" sz="2000" b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now in the spotlight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1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959B6-002E-42DC-BC49-1D14B26E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91" y="577851"/>
            <a:ext cx="3827009" cy="6858000"/>
          </a:xfrm>
          <a:prstGeom prst="rect">
            <a:avLst/>
          </a:prstGeom>
        </p:spPr>
      </p:pic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196751"/>
            <a:ext cx="10515600" cy="5296119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npm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Node.js </a:t>
            </a:r>
            <a:r>
              <a:rPr lang="zh-CN" altLang="en-US" dirty="0"/>
              <a:t>的包管理工具，用来安装各种 </a:t>
            </a:r>
            <a:r>
              <a:rPr lang="en-US" altLang="zh-CN" dirty="0"/>
              <a:t>Node.js </a:t>
            </a:r>
            <a:r>
              <a:rPr lang="zh-CN" altLang="en-US" dirty="0"/>
              <a:t>的扩展。</a:t>
            </a:r>
            <a:endParaRPr lang="en-US" altLang="zh-CN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Install .NET on Windows</a:t>
            </a:r>
          </a:p>
          <a:p>
            <a:pPr lvl="1"/>
            <a:r>
              <a:rPr lang="en-US" altLang="zh-CN" dirty="0"/>
              <a:t>https://learn.microsoft.com/en-us/dotnet/core/install/windows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9"/>
            <a:ext cx="10515600" cy="975640"/>
          </a:xfrm>
        </p:spPr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727848" y="3217311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2023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17.3.2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https://docs.microsoft.com/en-us/visualstudio/python/working-with-c-cpp-python-in-visual-studio?view=vs-2023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8C93-A0D5-47D5-AB31-2696453C3FC9}"/>
              </a:ext>
            </a:extLst>
          </p:cNvPr>
          <p:cNvSpPr txBox="1"/>
          <p:nvPr/>
        </p:nvSpPr>
        <p:spPr>
          <a:xfrm>
            <a:off x="3039881" y="1988840"/>
            <a:ext cx="6112238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is a tree</a:t>
            </a:r>
            <a:endParaRPr lang="zh-CN" altLang="en-US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6CF5E-B5DB-46E9-B050-5491F4657D0A}"/>
              </a:ext>
            </a:extLst>
          </p:cNvPr>
          <p:cNvSpPr txBox="1"/>
          <p:nvPr/>
        </p:nvSpPr>
        <p:spPr>
          <a:xfrm>
            <a:off x="1775520" y="2780928"/>
            <a:ext cx="864096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bit of advice: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view knowledge as sort of a semantic tree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understand the fundamental principles before get into the leaves/details 	</a:t>
            </a:r>
          </a:p>
          <a:p>
            <a:pPr marL="514183" lvl="1" indent="-171395" algn="l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</a:pPr>
            <a:r>
              <a:rPr lang="en-US" altLang="zh-CN" sz="20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trunk and big branches</a:t>
            </a:r>
            <a:endParaRPr lang="zh-CN" altLang="en-US" sz="2000" b="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MulticastDelegate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Codebase and git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Codebase and git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Windows Co-Pilot </a:t>
            </a:r>
            <a:r>
              <a:rPr lang="zh-CN" altLang="en-US" sz="2800" dirty="0"/>
              <a:t>引领 </a:t>
            </a:r>
            <a:r>
              <a:rPr lang="en-US" altLang="zh-CN" sz="2800" dirty="0"/>
              <a:t>AI </a:t>
            </a:r>
            <a:r>
              <a:rPr lang="zh-CN" altLang="en-US" sz="2800" dirty="0"/>
              <a:t>时代程序设计的风口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</a:t>
            </a:r>
            <a:endParaRPr lang="en-US" altLang="zh-CN" sz="2800" dirty="0"/>
          </a:p>
          <a:p>
            <a:r>
              <a:rPr lang="en-US" altLang="zh-CN" sz="2800" dirty="0"/>
              <a:t>  Windows </a:t>
            </a:r>
            <a:r>
              <a:rPr lang="zh-CN" altLang="en-US" sz="2800" dirty="0"/>
              <a:t>从各方面强化对移动生态的支持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需要讲相关类勾连到一起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https://docs.microsoft.com/en-us/dotnet/api/microsoft.visualstudio.platformui.delegatecommand?view=visualstudiosdk-2023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Technology Evolution and Trends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https://docs.microsoft.com/en-us/windows/apps/design/downloads/#tools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https://gitee.com/principlewindows/win-principle-2023/tree/main/labs/lab_1</a:t>
            </a:r>
          </a:p>
          <a:p>
            <a:r>
              <a:rPr lang="zh-CN" altLang="en-US" dirty="0"/>
              <a:t> 选做：搭建 </a:t>
            </a:r>
            <a:r>
              <a:rPr lang="en-US" altLang="zh-CN" dirty="0"/>
              <a:t>VS </a:t>
            </a:r>
            <a:r>
              <a:rPr lang="zh-CN" altLang="en-US" dirty="0"/>
              <a:t>下 </a:t>
            </a:r>
            <a:r>
              <a:rPr lang="en-US" altLang="zh-CN" dirty="0"/>
              <a:t>python </a:t>
            </a:r>
            <a:r>
              <a:rPr lang="zh-CN" altLang="en-US" dirty="0"/>
              <a:t>调试环境及机器学习平台 </a:t>
            </a:r>
            <a:r>
              <a:rPr lang="en-US" altLang="zh-CN" dirty="0" err="1"/>
              <a:t>pytorch</a:t>
            </a:r>
            <a:r>
              <a:rPr lang="zh-CN" altLang="en-US" dirty="0"/>
              <a:t>，尝试 </a:t>
            </a:r>
            <a:r>
              <a:rPr lang="en-US" altLang="zh-CN" dirty="0"/>
              <a:t>gym</a:t>
            </a:r>
          </a:p>
          <a:p>
            <a:pPr lvl="1"/>
            <a:r>
              <a:rPr lang="en-US" altLang="zh-CN" dirty="0"/>
              <a:t>lab_1/pytorch.md, msys2.md, python_env.md, anaconda.md, gym.md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anaconda, </a:t>
            </a:r>
            <a:r>
              <a:rPr lang="zh-CN" altLang="en-US" dirty="0"/>
              <a:t>安装 </a:t>
            </a:r>
            <a:r>
              <a:rPr lang="en-US" altLang="zh-CN" dirty="0" err="1"/>
              <a:t>pytorch</a:t>
            </a:r>
            <a:r>
              <a:rPr lang="en-US" altLang="zh-CN" dirty="0"/>
              <a:t>, </a:t>
            </a:r>
            <a:r>
              <a:rPr lang="zh-CN" altLang="en-US" dirty="0"/>
              <a:t>创建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下载 </a:t>
            </a:r>
            <a:r>
              <a:rPr lang="en-US" altLang="zh-CN" dirty="0"/>
              <a:t>gym, </a:t>
            </a:r>
            <a:r>
              <a:rPr lang="zh-CN" altLang="en-US" dirty="0"/>
              <a:t>激活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 </a:t>
            </a:r>
            <a:r>
              <a:rPr lang="en-US" altLang="zh-CN" dirty="0"/>
              <a:t>pip install gym </a:t>
            </a:r>
            <a:r>
              <a:rPr lang="zh-CN" altLang="en-US" dirty="0"/>
              <a:t>出错后安装相应的缺失模块</a:t>
            </a:r>
            <a:endParaRPr lang="en-US" altLang="zh-CN" dirty="0"/>
          </a:p>
          <a:p>
            <a:pPr lvl="1"/>
            <a:r>
              <a:rPr lang="en-US" altLang="zh-CN" dirty="0"/>
              <a:t>https://github.com/openai/gym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（第</a:t>
            </a:r>
            <a:r>
              <a:rPr lang="en-US" altLang="zh-CN" dirty="0"/>
              <a:t>7</a:t>
            </a:r>
            <a:r>
              <a:rPr lang="zh-CN" altLang="en-US" dirty="0"/>
              <a:t>周内）提交完整的文档 </a:t>
            </a:r>
            <a:r>
              <a:rPr lang="en-US" altLang="zh-CN" dirty="0"/>
              <a:t>.md </a:t>
            </a:r>
            <a:r>
              <a:rPr lang="zh-CN" altLang="en-US" dirty="0"/>
              <a:t>获取平时成绩（选做部分可以多人协作）</a:t>
            </a:r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>
        <a:spAutoFit/>
      </a:bodyPr>
      <a:lstStyle>
        <a:defPPr algn="l">
          <a:defRPr b="0" dirty="0">
            <a:solidFill>
              <a:schemeClr val="accent3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18301</TotalTime>
  <Words>9099</Words>
  <Application>Microsoft Office PowerPoint</Application>
  <PresentationFormat>宽屏</PresentationFormat>
  <Paragraphs>1236</Paragraphs>
  <Slides>99</Slides>
  <Notes>77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7" baseType="lpstr">
      <vt:lpstr>Arial Unicode MS</vt:lpstr>
      <vt:lpstr>华文行楷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open sans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PowerPoint 演示文稿</vt:lpstr>
      <vt:lpstr>Windows 的发展及技术演进</vt:lpstr>
      <vt:lpstr>Windows 编程技术发展趋势展望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2023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课后练习作业</vt:lpstr>
      <vt:lpstr>THANK YOU !</vt:lpstr>
    </vt:vector>
  </TitlesOfParts>
  <Company>jd302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彭明霞</dc:creator>
  <cp:lastModifiedBy>Jicheng Hu</cp:lastModifiedBy>
  <cp:revision>806</cp:revision>
  <dcterms:created xsi:type="dcterms:W3CDTF">2010-04-05T14:31:00Z</dcterms:created>
  <dcterms:modified xsi:type="dcterms:W3CDTF">2023-09-13T13:21:36Z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